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36"/>
  </p:notesMasterIdLst>
  <p:sldIdLst>
    <p:sldId id="256" r:id="rId3"/>
    <p:sldId id="257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8" r:id="rId28"/>
    <p:sldId id="289" r:id="rId29"/>
    <p:sldId id="291" r:id="rId30"/>
    <p:sldId id="292" r:id="rId31"/>
    <p:sldId id="293" r:id="rId32"/>
    <p:sldId id="294" r:id="rId33"/>
    <p:sldId id="295" r:id="rId34"/>
    <p:sldId id="296" r:id="rId35"/>
  </p:sldIdLst>
  <p:sldSz cx="9144000" cy="5143500" type="screen16x9"/>
  <p:notesSz cx="6858000" cy="9144000"/>
  <p:embeddedFontLst>
    <p:embeddedFont>
      <p:font typeface="Amatic SC" pitchFamily="2" charset="-79"/>
      <p:regular r:id="rId37"/>
      <p:bold r:id="rId38"/>
    </p:embeddedFont>
    <p:embeddedFont>
      <p:font typeface="Inconsolata" pitchFamily="49" charset="77"/>
      <p:regular r:id="rId39"/>
      <p:bold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Light" panose="02000000000000000000" pitchFamily="2" charset="0"/>
      <p:regular r:id="rId45"/>
      <p:bold r:id="rId46"/>
      <p:italic r:id="rId47"/>
      <p:boldItalic r:id="rId48"/>
    </p:embeddedFont>
    <p:embeddedFont>
      <p:font typeface="Roboto Medium" panose="02000000000000000000" pitchFamily="2" charset="0"/>
      <p:regular r:id="rId49"/>
      <p:bold r:id="rId50"/>
      <p:italic r:id="rId51"/>
      <p:boldItalic r:id="rId52"/>
    </p:embeddedFont>
    <p:embeddedFont>
      <p:font typeface="Roboto Thin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6">
          <p15:clr>
            <a:srgbClr val="A4A3A4"/>
          </p15:clr>
        </p15:guide>
        <p15:guide id="2" pos="5400">
          <p15:clr>
            <a:srgbClr val="A4A3A4"/>
          </p15:clr>
        </p15:guide>
        <p15:guide id="3" orient="horz" pos="1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F78F3-AB35-4AD8-9F56-C6CFD1A4E636}">
  <a:tblStyle styleId="{5E8F78F3-AB35-4AD8-9F56-C6CFD1A4E6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/>
    <p:restoredTop sz="58141"/>
  </p:normalViewPr>
  <p:slideViewPr>
    <p:cSldViewPr snapToGrid="0">
      <p:cViewPr varScale="1">
        <p:scale>
          <a:sx n="83" d="100"/>
          <a:sy n="83" d="100"/>
        </p:scale>
        <p:origin x="1944" y="184"/>
      </p:cViewPr>
      <p:guideLst>
        <p:guide orient="horz" pos="426"/>
        <p:guide pos="5400"/>
        <p:guide orient="horz" pos="1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b1f0b09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6" name="Google Shape;1036;g406b1f0b09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406b1f0b09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406b1f0b0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g406b1f0b09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12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g406b1f0b09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406b1f0b09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3" name="Google Shape;1173;g406b1f0b09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g406b1f0b09_2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406b1f0b09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0" name="Google Shape;1180;g406b1f0b09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g406b1f0b09_2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4c79554c24_0_2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4c79554c24_0_2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406b1f0b09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g406b1f0b09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shutterstock_391065901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g406b1f0b09_2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406b1f0b09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g406b1f0b09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g406b1f0b09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4f38ced9b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4f38ced9b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35 minutes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406b1f0b09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3" name="Google Shape;1273;g406b1f0b09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g406b1f0b09_2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b1f0b09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0" name="Google Shape;1280;g406b1f0b09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g406b1f0b09_2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406b1f0b09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7" name="Google Shape;1287;g406b1f0b09_2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g406b1f0b09_2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406b1f0b09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g406b1f0b09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shutterstock_1128769874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406b1f0b09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406b1f0b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4" name="Google Shape;1294;g406b1f0b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g406b1f0b09_2_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406b1f0b09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1" name="Google Shape;1311;g406b1f0b09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g406b1f0b09_2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406b1f0b09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0" name="Google Shape;1320;g406b1f0b09_2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g406b1f0b09_2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4c79554c24_0_2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4c79554c24_0_2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4f38ced9b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4f38ced9b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4f38ced9b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4f38ced9b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f38ced9b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4" name="Google Shape;1384;g4f38ced9b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g4f38ced9bf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4f38ced9b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4f38ced9b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406b1f0b09_2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6" name="Google Shape;1416;g406b1f0b09_2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shutterstock_678350425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g406b1f0b09_2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406b1f0b09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g406b1f0b09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g406b1f0b09_2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06b1f0b09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0" name="Google Shape;1060;g406b1f0b09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g406b1f0b09_2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4f38ced9b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9" name="Google Shape;1429;g4f38ced9b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g4f38ced9b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406b1f0b09_2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" name="Google Shape;1436;g406b1f0b09_2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g406b1f0b09_2_2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4f38ced9b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4f38ced9b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406b1f0b09_2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g406b1f0b09_2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g406b1f0b09_2_2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c7c553e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g4c7c553e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g4c7c553e5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1f0b09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1f0b09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1f0b09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406b1f0b09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g406b1f0b09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g406b1f0b09_2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406b1f0b09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g406b1f0b09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10-CaptainPlanetGame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g406b1f0b09_2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406b1f0b09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g406b1f0b09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7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on next slide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g406b1f0b09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06b1f0b09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4" name="Google Shape;1144;g406b1f0b09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g406b1f0b09_2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in.atomicobject.com/2014/10/20/javascript-scope-closure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5.2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Create a Captain Planet Superpower 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8" name="Google Shape;1168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Review the jQuery API documentation (</a:t>
            </a:r>
            <a:r>
              <a:rPr lang="en" sz="2400" u="sng" dirty="0">
                <a:solidFill>
                  <a:srgbClr val="0000FF"/>
                </a:solidFill>
                <a:hlinkClick r:id="rId3"/>
              </a:rPr>
              <a:t>api.jquery.com</a:t>
            </a:r>
            <a:r>
              <a:rPr lang="en" sz="2400" dirty="0"/>
              <a:t>). Then, add a button of your own that gives Captain Planet a new power.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/>
              <a:t>Examples: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Click to…stretch Captain Planet.</a:t>
            </a: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Click to…trigger a maniacal laugh.</a:t>
            </a: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Click to…create clones of Captain Planet.</a:t>
            </a: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Click to…create a shield </a:t>
            </a:r>
            <a:r>
              <a:rPr lang="en" sz="2400" b="1" dirty="0"/>
              <a:t>(hint: border)</a:t>
            </a: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Click to…create fire or water </a:t>
            </a:r>
            <a:r>
              <a:rPr lang="en" sz="2400" b="1" dirty="0"/>
              <a:t>(hint: images)</a:t>
            </a: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r>
              <a:rPr lang="en" sz="2400" b="1" dirty="0"/>
              <a:t>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69" name="Google Shape;1169;p8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0" name="Google Shape;1170;p8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Recap</a:t>
            </a:r>
            <a:endParaRPr/>
          </a:p>
        </p:txBody>
      </p:sp>
      <p:sp>
        <p:nvSpPr>
          <p:cNvPr id="1177" name="Google Shape;1177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in a Nutshell </a:t>
            </a:r>
            <a:endParaRPr/>
          </a:p>
        </p:txBody>
      </p:sp>
      <p:sp>
        <p:nvSpPr>
          <p:cNvPr id="1184" name="Google Shape;118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185" name="Google Shape;1185;p83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6" name="Google Shape;1186;p83"/>
          <p:cNvGrpSpPr/>
          <p:nvPr/>
        </p:nvGrpSpPr>
        <p:grpSpPr>
          <a:xfrm>
            <a:off x="457200" y="997813"/>
            <a:ext cx="776889" cy="621300"/>
            <a:chOff x="457200" y="1378813"/>
            <a:chExt cx="776889" cy="621300"/>
          </a:xfrm>
        </p:grpSpPr>
        <p:sp>
          <p:nvSpPr>
            <p:cNvPr id="1187" name="Google Shape;118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83"/>
          <p:cNvGrpSpPr/>
          <p:nvPr/>
        </p:nvGrpSpPr>
        <p:grpSpPr>
          <a:xfrm>
            <a:off x="457200" y="1847725"/>
            <a:ext cx="776889" cy="621300"/>
            <a:chOff x="457200" y="1378813"/>
            <a:chExt cx="776889" cy="621300"/>
          </a:xfrm>
        </p:grpSpPr>
        <p:sp>
          <p:nvSpPr>
            <p:cNvPr id="1190" name="Google Shape;1190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1" name="Google Shape;1191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8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193" name="Google Shape;1193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4" name="Google Shape;1194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5" name="Google Shape;1195;p83"/>
          <p:cNvSpPr txBox="1">
            <a:spLocks noGrp="1"/>
          </p:cNvSpPr>
          <p:nvPr>
            <p:ph type="subTitle" idx="1"/>
          </p:nvPr>
        </p:nvSpPr>
        <p:spPr>
          <a:xfrm>
            <a:off x="-12300" y="1017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some HTML.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83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83"/>
          <p:cNvSpPr txBox="1">
            <a:spLocks noGrp="1"/>
          </p:cNvSpPr>
          <p:nvPr>
            <p:ph type="subTitle" idx="2"/>
          </p:nvPr>
        </p:nvSpPr>
        <p:spPr>
          <a:xfrm>
            <a:off x="-12300" y="1852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Attach to an event.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83"/>
          <p:cNvSpPr txBox="1">
            <a:spLocks noGrp="1"/>
          </p:cNvSpPr>
          <p:nvPr>
            <p:ph type="subTitle" idx="3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 something in response.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0" name="Google Shape;120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175" y="3481175"/>
            <a:ext cx="1256463" cy="125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jQuery in a Nutshell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the jQuery $( ) identifier to capture HTML elements: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we tie the element to a jQuery method of our choice to capture events: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Finally, we modify the selected element or add or remove elements from the DOM: </a:t>
            </a:r>
            <a:endParaRPr/>
          </a:p>
        </p:txBody>
      </p:sp>
      <p:sp>
        <p:nvSpPr>
          <p:cNvPr id="1207" name="Google Shape;120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graphicFrame>
        <p:nvGraphicFramePr>
          <p:cNvPr id="1208" name="Google Shape;1208;p84"/>
          <p:cNvGraphicFramePr/>
          <p:nvPr/>
        </p:nvGraphicFramePr>
        <p:xfrm>
          <a:off x="466725" y="1108750"/>
          <a:ext cx="4814950" cy="79242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240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$(“.classname”)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$(“div”)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$(“#idname”)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$(“p”)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09" name="Google Shape;1209;p84"/>
          <p:cNvGraphicFramePr/>
          <p:nvPr/>
        </p:nvGraphicFramePr>
        <p:xfrm>
          <a:off x="466725" y="2782513"/>
          <a:ext cx="4814950" cy="39621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240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.on(“click”)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.ready()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0" name="Google Shape;1210;p84"/>
          <p:cNvGraphicFramePr/>
          <p:nvPr/>
        </p:nvGraphicFramePr>
        <p:xfrm>
          <a:off x="466725" y="4335088"/>
          <a:ext cx="7267725" cy="39621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242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.animate()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.append()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.remove()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88" y="766684"/>
            <a:ext cx="6376772" cy="1000278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jQuery: A Common Example</a:t>
            </a:r>
            <a:endParaRPr/>
          </a:p>
        </p:txBody>
      </p:sp>
      <p:sp>
        <p:nvSpPr>
          <p:cNvPr id="1218" name="Google Shape;1218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219" name="Google Shape;1219;p85"/>
          <p:cNvSpPr/>
          <p:nvPr/>
        </p:nvSpPr>
        <p:spPr>
          <a:xfrm>
            <a:off x="1352550" y="2140825"/>
            <a:ext cx="2743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85"/>
          <p:cNvGrpSpPr/>
          <p:nvPr/>
        </p:nvGrpSpPr>
        <p:grpSpPr>
          <a:xfrm>
            <a:off x="457200" y="2140813"/>
            <a:ext cx="776889" cy="621300"/>
            <a:chOff x="457200" y="1378813"/>
            <a:chExt cx="776889" cy="621300"/>
          </a:xfrm>
        </p:grpSpPr>
        <p:sp>
          <p:nvSpPr>
            <p:cNvPr id="1221" name="Google Shape;122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85"/>
          <p:cNvGrpSpPr/>
          <p:nvPr/>
        </p:nvGrpSpPr>
        <p:grpSpPr>
          <a:xfrm>
            <a:off x="5041500" y="2139625"/>
            <a:ext cx="776889" cy="621300"/>
            <a:chOff x="457200" y="1378813"/>
            <a:chExt cx="776889" cy="621300"/>
          </a:xfrm>
        </p:grpSpPr>
        <p:sp>
          <p:nvSpPr>
            <p:cNvPr id="1224" name="Google Shape;122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6" name="Google Shape;1226;p85"/>
          <p:cNvSpPr txBox="1">
            <a:spLocks noGrp="1"/>
          </p:cNvSpPr>
          <p:nvPr>
            <p:ph type="subTitle" idx="1"/>
          </p:nvPr>
        </p:nvSpPr>
        <p:spPr>
          <a:xfrm>
            <a:off x="0" y="2160000"/>
            <a:ext cx="3857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Click the Grow button.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85"/>
          <p:cNvSpPr/>
          <p:nvPr/>
        </p:nvSpPr>
        <p:spPr>
          <a:xfrm>
            <a:off x="5936850" y="2142025"/>
            <a:ext cx="2743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85"/>
          <p:cNvSpPr txBox="1">
            <a:spLocks noGrp="1"/>
          </p:cNvSpPr>
          <p:nvPr>
            <p:ph type="subTitle" idx="2"/>
          </p:nvPr>
        </p:nvSpPr>
        <p:spPr>
          <a:xfrm>
            <a:off x="4664650" y="2144450"/>
            <a:ext cx="4206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Make Captain Planet grow.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29" name="Google Shape;1229;p85"/>
          <p:cNvGraphicFramePr/>
          <p:nvPr/>
        </p:nvGraphicFramePr>
        <p:xfrm>
          <a:off x="533400" y="3007550"/>
          <a:ext cx="3569975" cy="91503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356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8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</a:rPr>
                        <a:t>Superpowers: Change Sizes!</a:t>
                      </a:r>
                      <a:endParaRPr sz="120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0" name="Google Shape;1230;p85"/>
          <p:cNvSpPr/>
          <p:nvPr/>
        </p:nvSpPr>
        <p:spPr>
          <a:xfrm>
            <a:off x="801975" y="3524825"/>
            <a:ext cx="887700" cy="226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Normal</a:t>
            </a:r>
            <a:endParaRPr sz="1000"/>
          </a:p>
        </p:txBody>
      </p:sp>
      <p:sp>
        <p:nvSpPr>
          <p:cNvPr id="1231" name="Google Shape;1231;p85"/>
          <p:cNvSpPr/>
          <p:nvPr/>
        </p:nvSpPr>
        <p:spPr>
          <a:xfrm>
            <a:off x="1826850" y="3524825"/>
            <a:ext cx="887700" cy="2268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Grow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32" name="Google Shape;1232;p85"/>
          <p:cNvSpPr/>
          <p:nvPr/>
        </p:nvSpPr>
        <p:spPr>
          <a:xfrm>
            <a:off x="2851725" y="3524825"/>
            <a:ext cx="887700" cy="226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Shrink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233" name="Google Shape;123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527" y="2621277"/>
            <a:ext cx="1245004" cy="2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150" y="3652700"/>
            <a:ext cx="672375" cy="12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85"/>
          <p:cNvSpPr/>
          <p:nvPr/>
        </p:nvSpPr>
        <p:spPr>
          <a:xfrm rot="5400000" flipH="1">
            <a:off x="1930950" y="3926125"/>
            <a:ext cx="6795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85"/>
          <p:cNvSpPr txBox="1"/>
          <p:nvPr/>
        </p:nvSpPr>
        <p:spPr>
          <a:xfrm>
            <a:off x="8158200" y="2506675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Use Documentation When Needed: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u="sng">
                <a:solidFill>
                  <a:srgbClr val="0000FF"/>
                </a:solidFill>
                <a:hlinkClick r:id="rId3"/>
              </a:rPr>
              <a:t>api.jquery.com</a:t>
            </a:r>
            <a:endParaRPr sz="28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3" name="Google Shape;1243;p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8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9" name="Google Shape;1249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250" name="Google Shape;1250;p8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Group Challenge: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Fridge Game 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277" name="Google Shape;1277;p8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Crystal Collector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284" name="Google Shape;1284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Lexical Scope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This next section is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b="1"/>
              <a:t>heavy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on theory.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1" name="Google Shape;1291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3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shouldn’t be you: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Scope</a:t>
            </a:r>
            <a:endParaRPr/>
          </a:p>
        </p:txBody>
      </p:sp>
      <p:sp>
        <p:nvSpPr>
          <p:cNvPr id="1298" name="Google Shape;1298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299" name="Google Shape;1299;p92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92"/>
          <p:cNvSpPr txBox="1">
            <a:spLocks noGrp="1"/>
          </p:cNvSpPr>
          <p:nvPr>
            <p:ph type="subTitle" idx="1"/>
          </p:nvPr>
        </p:nvSpPr>
        <p:spPr>
          <a:xfrm>
            <a:off x="1230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Javascript, curly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brackets { }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indicate blocks of code.</a:t>
            </a:r>
            <a:r>
              <a:rPr lang="en"/>
              <a:t> </a:t>
            </a:r>
            <a:endParaRPr/>
          </a:p>
        </p:txBody>
      </p:sp>
      <p:sp>
        <p:nvSpPr>
          <p:cNvPr id="1301" name="Google Shape;1301;p92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2" name="Google Shape;1302;p92"/>
          <p:cNvSpPr/>
          <p:nvPr/>
        </p:nvSpPr>
        <p:spPr>
          <a:xfrm>
            <a:off x="1352550" y="2311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92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In order for the code inside the curly brackets to be executed, it must meet the condition or be called (example: functions).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4" name="Google Shape;1304;p92"/>
          <p:cNvSpPr txBox="1">
            <a:spLocks noGrp="1"/>
          </p:cNvSpPr>
          <p:nvPr>
            <p:ph type="subTitle" idx="3"/>
          </p:nvPr>
        </p:nvSpPr>
        <p:spPr>
          <a:xfrm>
            <a:off x="0" y="2314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These blocks of code can affect variables that were declared outside the curly brackets—so be careful!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5" name="Google Shape;1305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94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9174" y="2995152"/>
            <a:ext cx="3622757" cy="21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= Boxes in Boxes</a:t>
            </a:r>
            <a:endParaRPr/>
          </a:p>
        </p:txBody>
      </p:sp>
      <p:sp>
        <p:nvSpPr>
          <p:cNvPr id="1315" name="Google Shape;1315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impacts which variables can be accessed by which function.</a:t>
            </a:r>
            <a:endParaRPr/>
          </a:p>
        </p:txBody>
      </p:sp>
      <p:sp>
        <p:nvSpPr>
          <p:cNvPr id="1316" name="Google Shape;1316;p93"/>
          <p:cNvSpPr/>
          <p:nvPr/>
        </p:nvSpPr>
        <p:spPr>
          <a:xfrm>
            <a:off x="3286800" y="1619250"/>
            <a:ext cx="2821500" cy="2821500"/>
          </a:xfrm>
          <a:prstGeom prst="cube">
            <a:avLst>
              <a:gd name="adj" fmla="val 25000"/>
            </a:avLst>
          </a:prstGeom>
          <a:solidFill>
            <a:srgbClr val="6EFFF8">
              <a:alpha val="473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93"/>
          <p:cNvSpPr/>
          <p:nvPr/>
        </p:nvSpPr>
        <p:spPr>
          <a:xfrm>
            <a:off x="3505200" y="2526025"/>
            <a:ext cx="1771800" cy="1771800"/>
          </a:xfrm>
          <a:prstGeom prst="cube">
            <a:avLst>
              <a:gd name="adj" fmla="val 25000"/>
            </a:avLst>
          </a:prstGeom>
          <a:solidFill>
            <a:srgbClr val="FF00FF">
              <a:alpha val="5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94"/>
          <p:cNvSpPr/>
          <p:nvPr/>
        </p:nvSpPr>
        <p:spPr>
          <a:xfrm>
            <a:off x="457200" y="781050"/>
            <a:ext cx="8382000" cy="4000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94"/>
          <p:cNvSpPr/>
          <p:nvPr/>
        </p:nvSpPr>
        <p:spPr>
          <a:xfrm>
            <a:off x="914400" y="1094375"/>
            <a:ext cx="7620000" cy="3573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94"/>
          <p:cNvSpPr/>
          <p:nvPr/>
        </p:nvSpPr>
        <p:spPr>
          <a:xfrm>
            <a:off x="1472075" y="1407700"/>
            <a:ext cx="6681300" cy="2978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94"/>
          <p:cNvSpPr/>
          <p:nvPr/>
        </p:nvSpPr>
        <p:spPr>
          <a:xfrm>
            <a:off x="2286000" y="1798175"/>
            <a:ext cx="5497200" cy="2350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94"/>
          <p:cNvSpPr txBox="1"/>
          <p:nvPr/>
        </p:nvSpPr>
        <p:spPr>
          <a:xfrm>
            <a:off x="471894" y="781049"/>
            <a:ext cx="179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global()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94"/>
          <p:cNvSpPr txBox="1"/>
          <p:nvPr/>
        </p:nvSpPr>
        <p:spPr>
          <a:xfrm>
            <a:off x="1063451" y="1094387"/>
            <a:ext cx="168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inner()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94"/>
          <p:cNvSpPr txBox="1"/>
          <p:nvPr/>
        </p:nvSpPr>
        <p:spPr>
          <a:xfrm>
            <a:off x="1535534" y="1446284"/>
            <a:ext cx="214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eveninner()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94"/>
          <p:cNvSpPr txBox="1"/>
          <p:nvPr/>
        </p:nvSpPr>
        <p:spPr>
          <a:xfrm>
            <a:off x="2535216" y="1810568"/>
            <a:ext cx="176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lang="en" sz="16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innest</a:t>
            </a: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1" name="Google Shape;133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= Boxes in Boxes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550" y="761925"/>
            <a:ext cx="4313216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Scope Example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95"/>
          <p:cNvSpPr txBox="1">
            <a:spLocks noGrp="1"/>
          </p:cNvSpPr>
          <p:nvPr>
            <p:ph type="subTitle" idx="1"/>
          </p:nvPr>
        </p:nvSpPr>
        <p:spPr>
          <a:xfrm>
            <a:off x="-12512" y="935425"/>
            <a:ext cx="4200600" cy="1962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</a:rPr>
              <a:t>Here, </a:t>
            </a:r>
            <a:r>
              <a:rPr lang="en" sz="2400" b="1" dirty="0">
                <a:solidFill>
                  <a:schemeClr val="dk1"/>
                </a:solidFill>
                <a:highlight>
                  <a:srgbClr val="FFFFFF"/>
                </a:highlight>
              </a:rPr>
              <a:t>inside</a:t>
            </a:r>
            <a:r>
              <a:rPr lang="en" sz="24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2400" dirty="0">
                <a:solidFill>
                  <a:schemeClr val="dk1"/>
                </a:solidFill>
              </a:rPr>
              <a:t>is clearly able to access the variables of its </a:t>
            </a:r>
            <a:r>
              <a:rPr lang="en" sz="2400" b="1" dirty="0">
                <a:solidFill>
                  <a:schemeClr val="dk1"/>
                </a:solidFill>
                <a:highlight>
                  <a:srgbClr val="FFFFFF"/>
                </a:highlight>
              </a:rPr>
              <a:t>parent function, outside</a:t>
            </a:r>
            <a:r>
              <a:rPr lang="en" sz="24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</a:rPr>
              <a:t>How does </a:t>
            </a:r>
            <a:r>
              <a:rPr lang="en" sz="2400" b="1" dirty="0" err="1">
                <a:solidFill>
                  <a:schemeClr val="dk1"/>
                </a:solidFill>
              </a:rPr>
              <a:t>insideOut</a:t>
            </a:r>
            <a:r>
              <a:rPr lang="en" sz="2400" b="1" dirty="0">
                <a:solidFill>
                  <a:schemeClr val="dk1"/>
                </a:solidFill>
              </a:rPr>
              <a:t> </a:t>
            </a:r>
            <a:r>
              <a:rPr lang="en" sz="2400" dirty="0">
                <a:solidFill>
                  <a:schemeClr val="dk1"/>
                </a:solidFill>
              </a:rPr>
              <a:t>have access to </a:t>
            </a:r>
            <a:r>
              <a:rPr lang="en" sz="2400" b="1" dirty="0">
                <a:solidFill>
                  <a:schemeClr val="dk1"/>
                </a:solidFill>
              </a:rPr>
              <a:t>x</a:t>
            </a:r>
            <a:r>
              <a:rPr lang="en" sz="2400" dirty="0">
                <a:solidFill>
                  <a:schemeClr val="dk1"/>
                </a:solidFill>
              </a:rPr>
              <a:t>?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39" name="Google Shape;1339;p95"/>
          <p:cNvSpPr/>
          <p:nvPr/>
        </p:nvSpPr>
        <p:spPr>
          <a:xfrm>
            <a:off x="3586275" y="1332325"/>
            <a:ext cx="4933500" cy="15651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95"/>
          <p:cNvSpPr/>
          <p:nvPr/>
        </p:nvSpPr>
        <p:spPr>
          <a:xfrm>
            <a:off x="4102625" y="3243425"/>
            <a:ext cx="4067100" cy="8376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9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Lexical Scope 1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9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Lexical Scope 2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9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0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Lexical Scope 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0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Lexical Scope 3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10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230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03"/>
          <p:cNvSpPr txBox="1">
            <a:spLocks noGrp="1"/>
          </p:cNvSpPr>
          <p:nvPr>
            <p:ph type="title"/>
          </p:nvPr>
        </p:nvSpPr>
        <p:spPr>
          <a:xfrm>
            <a:off x="442850" y="460200"/>
            <a:ext cx="9168600" cy="859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Roboto"/>
                <a:ea typeface="Roboto"/>
                <a:cs typeface="Roboto"/>
                <a:sym typeface="Roboto"/>
              </a:rPr>
              <a:t>Yep, I don't understand</a:t>
            </a:r>
            <a:r>
              <a:rPr lang="en" sz="2600"/>
              <a:t>. </a:t>
            </a:r>
            <a:endParaRPr sz="2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4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If you’d like to learn more, here’s a helpful article: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latin typeface="Roboto"/>
                <a:ea typeface="Roboto"/>
                <a:cs typeface="Roboto"/>
                <a:sym typeface="Roboto"/>
              </a:rPr>
              <a:t>What You Should Already Know about JavaScript Scope</a:t>
            </a:r>
            <a:endParaRPr sz="18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spin.atomicobject.com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Reminders</a:t>
            </a:r>
            <a:endParaRPr/>
          </a:p>
        </p:txBody>
      </p:sp>
      <p:sp>
        <p:nvSpPr>
          <p:cNvPr id="1064" name="Google Shape;1064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course covers a lot of material quickly, so remember: </a:t>
            </a:r>
            <a:endParaRPr/>
          </a:p>
        </p:txBody>
      </p:sp>
      <p:sp>
        <p:nvSpPr>
          <p:cNvPr id="1065" name="Google Shape;1065;p7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Instructors and TAs are here to help.</a:t>
            </a:r>
            <a:endParaRPr sz="1600"/>
          </a:p>
        </p:txBody>
      </p:sp>
      <p:sp>
        <p:nvSpPr>
          <p:cNvPr id="1066" name="Google Shape;1066;p7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Feel encouraged to schedule a one-on-one during office hours.  </a:t>
            </a:r>
            <a:endParaRPr sz="1600"/>
          </a:p>
        </p:txBody>
      </p:sp>
      <p:sp>
        <p:nvSpPr>
          <p:cNvPr id="1067" name="Google Shape;1067;p7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One-on-one sessions are a great way to identify weaknesses and outline </a:t>
            </a:r>
            <a:br>
              <a:rPr lang="en" sz="1600"/>
            </a:br>
            <a:r>
              <a:rPr lang="en" sz="1600"/>
              <a:t>a plan to get back on track. </a:t>
            </a:r>
            <a:endParaRPr sz="1600"/>
          </a:p>
        </p:txBody>
      </p:sp>
      <p:sp>
        <p:nvSpPr>
          <p:cNvPr id="1068" name="Google Shape;1068;p7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Office hours are held before and after class. 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0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Challenge: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Color Corrector: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Brain Teaser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0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r>
              <a:rPr lang="en" i="1"/>
              <a:t> plus</a:t>
            </a:r>
            <a:r>
              <a:rPr lang="en"/>
              <a:t> additional 20 minutes at home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9" name="Google Shape;1439;p106"/>
          <p:cNvGraphicFramePr/>
          <p:nvPr/>
        </p:nvGraphicFramePr>
        <p:xfrm>
          <a:off x="505975" y="1183050"/>
          <a:ext cx="3420700" cy="349110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34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FA78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teal</a:t>
                      </a:r>
                      <a:endParaRPr sz="2000">
                        <a:solidFill>
                          <a:srgbClr val="4FA78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5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brown</a:t>
                      </a:r>
                      <a:endParaRPr sz="2000">
                        <a:solidFill>
                          <a:srgbClr val="4FA78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magenta</a:t>
                      </a:r>
                      <a:endParaRPr sz="20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B45F0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  <a:endParaRPr sz="20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teal</a:t>
                      </a:r>
                      <a:endParaRPr sz="20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coral</a:t>
                      </a:r>
                      <a:endParaRPr sz="20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rgbClr val="FF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black</a:t>
                      </a:r>
                      <a:endParaRPr sz="20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40" name="Google Shape;1440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Corrector: Build a Brain Teaser</a:t>
            </a:r>
            <a:endParaRPr/>
          </a:p>
        </p:txBody>
      </p:sp>
      <p:sp>
        <p:nvSpPr>
          <p:cNvPr id="1441" name="Google Shape;1441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the color of the word shown from the list below: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Color Corrector: Build a Brain Teaser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0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20 minutes</a:t>
            </a:r>
            <a:endParaRPr/>
          </a:p>
        </p:txBody>
      </p:sp>
      <p:sp>
        <p:nvSpPr>
          <p:cNvPr id="1448" name="Google Shape;1448;p10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107"/>
          <p:cNvSpPr/>
          <p:nvPr/>
        </p:nvSpPr>
        <p:spPr>
          <a:xfrm>
            <a:off x="4446764" y="3731400"/>
            <a:ext cx="9501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107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107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files sent to you as a starting point, add the missing code so that the Color Corrector game works correctly.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2" name="Google Shape;1452;p107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07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win, choose the word that matches the color of the text at the top of the column.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4" name="Google Shape;1454;p107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107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6" name="Google Shape;1456;p107"/>
          <p:cNvGraphicFramePr/>
          <p:nvPr/>
        </p:nvGraphicFramePr>
        <p:xfrm>
          <a:off x="2239525" y="2468500"/>
          <a:ext cx="1139425" cy="216402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113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45F0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brown</a:t>
                      </a:r>
                      <a:endParaRPr sz="12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4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teal</a:t>
                      </a: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coral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black</a:t>
                      </a:r>
                      <a:endParaRPr sz="1200">
                        <a:solidFill>
                          <a:srgbClr val="FF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brown</a:t>
                      </a:r>
                      <a:endParaRPr sz="12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magenta</a:t>
                      </a:r>
                      <a:endParaRPr sz="12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45F0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  <a:endParaRPr sz="12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7" name="Google Shape;1457;p107"/>
          <p:cNvGraphicFramePr/>
          <p:nvPr/>
        </p:nvGraphicFramePr>
        <p:xfrm>
          <a:off x="4506475" y="2477725"/>
          <a:ext cx="1139425" cy="216402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113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45F0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brown</a:t>
                      </a:r>
                      <a:endParaRPr sz="12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4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teal</a:t>
                      </a: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coral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black</a:t>
                      </a:r>
                      <a:endParaRPr sz="1200">
                        <a:solidFill>
                          <a:srgbClr val="FF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brown</a:t>
                      </a:r>
                      <a:endParaRPr sz="12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magenta</a:t>
                      </a:r>
                      <a:endParaRPr sz="12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45F0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  <a:endParaRPr sz="12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58" name="Google Shape;1458;p107"/>
          <p:cNvSpPr txBox="1"/>
          <p:nvPr/>
        </p:nvSpPr>
        <p:spPr>
          <a:xfrm>
            <a:off x="1215325" y="2468500"/>
            <a:ext cx="1493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Example: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9" name="Google Shape;1459;p107"/>
          <p:cNvSpPr/>
          <p:nvPr/>
        </p:nvSpPr>
        <p:spPr>
          <a:xfrm rot="2040045">
            <a:off x="2717711" y="3082488"/>
            <a:ext cx="2010180" cy="264925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82" name="Google Shape;1082;p73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jQuery DOM manipulation to create simple games.</a:t>
            </a:r>
            <a:endParaRPr sz="1800"/>
          </a:p>
        </p:txBody>
      </p:sp>
      <p:sp>
        <p:nvSpPr>
          <p:cNvPr id="1083" name="Google Shape;1083;p73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Practice jQuery on</a:t>
            </a:r>
            <a:r>
              <a:rPr lang="en" sz="1800">
                <a:solidFill>
                  <a:schemeClr val="dk1"/>
                </a:solidFill>
              </a:rPr>
              <a:t> Captain Planet: The Game and </a:t>
            </a:r>
            <a:r>
              <a:rPr lang="en" sz="1800"/>
              <a:t>Fridge Game.</a:t>
            </a:r>
            <a:endParaRPr sz="1800"/>
          </a:p>
        </p:txBody>
      </p:sp>
      <p:sp>
        <p:nvSpPr>
          <p:cNvPr id="1084" name="Google Shape;1084;p73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Gain an initial understanding of lexical scope in JavaScript.</a:t>
            </a:r>
            <a:endParaRPr sz="1800"/>
          </a:p>
        </p:txBody>
      </p:sp>
      <p:sp>
        <p:nvSpPr>
          <p:cNvPr id="1085" name="Google Shape;1085;p73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 click events.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Captain Planet: The Game!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125" name="Google Shape;1125;p7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Captain Planet: The Game!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9" name="Google Shape;1139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191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Examine the code for the Captain Planet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Then, describe how this code works at a high level in English</a:t>
            </a:r>
            <a:endParaRPr sz="2800" dirty="0"/>
          </a:p>
        </p:txBody>
      </p:sp>
      <p:sp>
        <p:nvSpPr>
          <p:cNvPr id="1140" name="Google Shape;1140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Pseudocode Captain Planet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1" name="Google Shape;1141;p7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Pseudocoding Captain Planet</a:t>
            </a:r>
            <a:endParaRPr/>
          </a:p>
        </p:txBody>
      </p:sp>
      <p:sp>
        <p:nvSpPr>
          <p:cNvPr id="1149" name="Google Shape;1149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150" name="Google Shape;1150;p7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Create an initial HTML layout using Bootstrap.</a:t>
            </a:r>
            <a:endParaRPr sz="2000" dirty="0"/>
          </a:p>
        </p:txBody>
      </p:sp>
      <p:sp>
        <p:nvSpPr>
          <p:cNvPr id="1151" name="Google Shape;1151;p7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Add a reference to jQuery.</a:t>
            </a:r>
            <a:endParaRPr sz="2000"/>
          </a:p>
        </p:txBody>
      </p:sp>
      <p:sp>
        <p:nvSpPr>
          <p:cNvPr id="1152" name="Google Shape;1152;p7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Assign unique class names to key buttons and images. </a:t>
            </a:r>
            <a:endParaRPr sz="2000"/>
          </a:p>
        </p:txBody>
      </p:sp>
      <p:sp>
        <p:nvSpPr>
          <p:cNvPr id="1153" name="Google Shape;1153;p7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jQuery to capture when the corresponding buttons are clicked, using the </a:t>
            </a:r>
            <a:r>
              <a:rPr lang="en" sz="2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$()</a:t>
            </a:r>
            <a:r>
              <a:rPr lang="en" sz="2000"/>
              <a:t> identifier with the class name inside.</a:t>
            </a:r>
            <a:endParaRPr sz="2000"/>
          </a:p>
        </p:txBody>
      </p:sp>
      <p:sp>
        <p:nvSpPr>
          <p:cNvPr id="1154" name="Google Shape;1154;p7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code that changes the CSS of target classes in response to click events. 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829</Words>
  <Application>Microsoft Macintosh PowerPoint</Application>
  <PresentationFormat>On-screen Show (16:9)</PresentationFormat>
  <Paragraphs>191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Roboto</vt:lpstr>
      <vt:lpstr>Amatic SC</vt:lpstr>
      <vt:lpstr>Calibri</vt:lpstr>
      <vt:lpstr>Roboto Medium</vt:lpstr>
      <vt:lpstr>Arial</vt:lpstr>
      <vt:lpstr>Roboto Light</vt:lpstr>
      <vt:lpstr>Inconsolata</vt:lpstr>
      <vt:lpstr>Roboto Thin</vt:lpstr>
      <vt:lpstr>Simple Light</vt:lpstr>
      <vt:lpstr>Unbranded</vt:lpstr>
      <vt:lpstr>Lesson 5.2</vt:lpstr>
      <vt:lpstr>This shouldn’t be you:</vt:lpstr>
      <vt:lpstr>Important Reminders</vt:lpstr>
      <vt:lpstr>Today’s Class</vt:lpstr>
      <vt:lpstr>Objectives</vt:lpstr>
      <vt:lpstr>Captain Planet: The Game!</vt:lpstr>
      <vt:lpstr>Captain Planet: The Game!</vt:lpstr>
      <vt:lpstr>PowerPoint Presentation</vt:lpstr>
      <vt:lpstr>Pseudocoding Captain Planet</vt:lpstr>
      <vt:lpstr>Activity: Create a Captain Planet Superpower  </vt:lpstr>
      <vt:lpstr>jQuery Recap</vt:lpstr>
      <vt:lpstr>jQuery in a Nutshell </vt:lpstr>
      <vt:lpstr>jQuery in a Nutshell   </vt:lpstr>
      <vt:lpstr>jQuery: A Common Example</vt:lpstr>
      <vt:lpstr>Use Documentation When Needed: api.jquery.com </vt:lpstr>
      <vt:lpstr>PowerPoint Presentation</vt:lpstr>
      <vt:lpstr>Crystal Collector</vt:lpstr>
      <vt:lpstr>Lexical Scope</vt:lpstr>
      <vt:lpstr>This next section is  heavy on theory.</vt:lpstr>
      <vt:lpstr>JavaScript Scope</vt:lpstr>
      <vt:lpstr>Scope = Boxes in Boxes</vt:lpstr>
      <vt:lpstr>Scope = Boxes in Boxes</vt:lpstr>
      <vt:lpstr>JavaScript Scope Example </vt:lpstr>
      <vt:lpstr>Activity:  Lexical Scope 1  </vt:lpstr>
      <vt:lpstr>Activity:  Lexical Scope 2  </vt:lpstr>
      <vt:lpstr>Lexical Scope 2</vt:lpstr>
      <vt:lpstr>Activity:  Lexical Scope 3  </vt:lpstr>
      <vt:lpstr>Yep, I don't understand. </vt:lpstr>
      <vt:lpstr>If you’d like to learn more, here’s a helpful article: What You Should Already Know about JavaScript Scope spin.atomicobject.com  </vt:lpstr>
      <vt:lpstr>Challenge: Color Corrector: Build a Brain Teaser   </vt:lpstr>
      <vt:lpstr>Color Corrector: Build a Brain Teaser</vt:lpstr>
      <vt:lpstr>Challenge: Color Corrector: Build a Brain Teaser 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5.2</dc:title>
  <cp:lastModifiedBy>Spencer Shadley</cp:lastModifiedBy>
  <cp:revision>7</cp:revision>
  <dcterms:modified xsi:type="dcterms:W3CDTF">2019-12-15T06:52:33Z</dcterms:modified>
</cp:coreProperties>
</file>